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61" r:id="rId4"/>
    <p:sldId id="264" r:id="rId5"/>
    <p:sldId id="265" r:id="rId6"/>
    <p:sldId id="266" r:id="rId7"/>
    <p:sldId id="267" r:id="rId8"/>
    <p:sldId id="268"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B05"/>
    <a:srgbClr val="0027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47"/>
    <p:restoredTop sz="94646"/>
  </p:normalViewPr>
  <p:slideViewPr>
    <p:cSldViewPr snapToGrid="0">
      <p:cViewPr varScale="1">
        <p:scale>
          <a:sx n="196" d="100"/>
          <a:sy n="196" d="100"/>
        </p:scale>
        <p:origin x="2064"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D2F6F7-9AF8-4640-81A2-B20D1E1D8519}" type="datetimeFigureOut">
              <a:rPr lang="en-US" smtClean="0"/>
              <a:t>2/4/25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0FB233-2C6A-5144-B8FB-A019D13801AE}" type="slidenum">
              <a:rPr lang="en-US" smtClean="0"/>
              <a:t>‹#›</a:t>
            </a:fld>
            <a:endParaRPr lang="en-US"/>
          </a:p>
        </p:txBody>
      </p:sp>
    </p:spTree>
    <p:extLst>
      <p:ext uri="{BB962C8B-B14F-4D97-AF65-F5344CB8AC3E}">
        <p14:creationId xmlns:p14="http://schemas.microsoft.com/office/powerpoint/2010/main" val="1985525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0FB233-2C6A-5144-B8FB-A019D13801AE}" type="slidenum">
              <a:rPr lang="en-US" smtClean="0"/>
              <a:t>4</a:t>
            </a:fld>
            <a:endParaRPr lang="en-US"/>
          </a:p>
        </p:txBody>
      </p:sp>
    </p:spTree>
    <p:extLst>
      <p:ext uri="{BB962C8B-B14F-4D97-AF65-F5344CB8AC3E}">
        <p14:creationId xmlns:p14="http://schemas.microsoft.com/office/powerpoint/2010/main" val="1013987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C1084-7AE2-27F3-7894-C50A4F9613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2B59064-D47A-F799-AA94-950C7776FE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B98A2D-368A-482C-E154-25419B63CB61}"/>
              </a:ext>
            </a:extLst>
          </p:cNvPr>
          <p:cNvSpPr>
            <a:spLocks noGrp="1"/>
          </p:cNvSpPr>
          <p:nvPr>
            <p:ph type="dt" sz="half" idx="10"/>
          </p:nvPr>
        </p:nvSpPr>
        <p:spPr/>
        <p:txBody>
          <a:bodyPr/>
          <a:lstStyle/>
          <a:p>
            <a:fld id="{F7BD4524-FB5F-E642-A8C8-DF252DE5934A}" type="datetimeFigureOut">
              <a:rPr lang="en-US" smtClean="0"/>
              <a:t>2/4/25</a:t>
            </a:fld>
            <a:endParaRPr lang="en-US"/>
          </a:p>
        </p:txBody>
      </p:sp>
      <p:sp>
        <p:nvSpPr>
          <p:cNvPr id="5" name="Footer Placeholder 4">
            <a:extLst>
              <a:ext uri="{FF2B5EF4-FFF2-40B4-BE49-F238E27FC236}">
                <a16:creationId xmlns:a16="http://schemas.microsoft.com/office/drawing/2014/main" id="{7E449E4F-D26A-008C-7C80-9055605C2B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12FAF-7BC0-6AFE-F472-91E58791176B}"/>
              </a:ext>
            </a:extLst>
          </p:cNvPr>
          <p:cNvSpPr>
            <a:spLocks noGrp="1"/>
          </p:cNvSpPr>
          <p:nvPr>
            <p:ph type="sldNum" sz="quarter" idx="12"/>
          </p:nvPr>
        </p:nvSpPr>
        <p:spPr/>
        <p:txBody>
          <a:bodyPr/>
          <a:lstStyle/>
          <a:p>
            <a:fld id="{E2C073F8-7EB1-7A49-9B40-CE499BD23F24}" type="slidenum">
              <a:rPr lang="en-US" smtClean="0"/>
              <a:t>‹#›</a:t>
            </a:fld>
            <a:endParaRPr lang="en-US"/>
          </a:p>
        </p:txBody>
      </p:sp>
    </p:spTree>
    <p:extLst>
      <p:ext uri="{BB962C8B-B14F-4D97-AF65-F5344CB8AC3E}">
        <p14:creationId xmlns:p14="http://schemas.microsoft.com/office/powerpoint/2010/main" val="2304793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78E89-411C-602A-B6A1-C212D607D1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77A0F06-A5EA-9442-25C8-0C510AE646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DC219F-6F3F-82C5-68E7-57DBE77CDDA5}"/>
              </a:ext>
            </a:extLst>
          </p:cNvPr>
          <p:cNvSpPr>
            <a:spLocks noGrp="1"/>
          </p:cNvSpPr>
          <p:nvPr>
            <p:ph type="dt" sz="half" idx="10"/>
          </p:nvPr>
        </p:nvSpPr>
        <p:spPr/>
        <p:txBody>
          <a:bodyPr/>
          <a:lstStyle/>
          <a:p>
            <a:fld id="{F7BD4524-FB5F-E642-A8C8-DF252DE5934A}" type="datetimeFigureOut">
              <a:rPr lang="en-US" smtClean="0"/>
              <a:t>2/4/25</a:t>
            </a:fld>
            <a:endParaRPr lang="en-US"/>
          </a:p>
        </p:txBody>
      </p:sp>
      <p:sp>
        <p:nvSpPr>
          <p:cNvPr id="5" name="Footer Placeholder 4">
            <a:extLst>
              <a:ext uri="{FF2B5EF4-FFF2-40B4-BE49-F238E27FC236}">
                <a16:creationId xmlns:a16="http://schemas.microsoft.com/office/drawing/2014/main" id="{1A50FC7A-0AA9-A5AE-5359-4521D72FF9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0953E1-ABC7-D3E2-1EAA-873BE64007C1}"/>
              </a:ext>
            </a:extLst>
          </p:cNvPr>
          <p:cNvSpPr>
            <a:spLocks noGrp="1"/>
          </p:cNvSpPr>
          <p:nvPr>
            <p:ph type="sldNum" sz="quarter" idx="12"/>
          </p:nvPr>
        </p:nvSpPr>
        <p:spPr/>
        <p:txBody>
          <a:bodyPr/>
          <a:lstStyle/>
          <a:p>
            <a:fld id="{E2C073F8-7EB1-7A49-9B40-CE499BD23F24}" type="slidenum">
              <a:rPr lang="en-US" smtClean="0"/>
              <a:t>‹#›</a:t>
            </a:fld>
            <a:endParaRPr lang="en-US"/>
          </a:p>
        </p:txBody>
      </p:sp>
    </p:spTree>
    <p:extLst>
      <p:ext uri="{BB962C8B-B14F-4D97-AF65-F5344CB8AC3E}">
        <p14:creationId xmlns:p14="http://schemas.microsoft.com/office/powerpoint/2010/main" val="1132618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3AF84B-F77D-587A-5153-0DE76E65B5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296EEC-C473-1BD0-C43B-1B75DDABF8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94DFF8-58E5-77F7-A7A3-F931EC447A78}"/>
              </a:ext>
            </a:extLst>
          </p:cNvPr>
          <p:cNvSpPr>
            <a:spLocks noGrp="1"/>
          </p:cNvSpPr>
          <p:nvPr>
            <p:ph type="dt" sz="half" idx="10"/>
          </p:nvPr>
        </p:nvSpPr>
        <p:spPr/>
        <p:txBody>
          <a:bodyPr/>
          <a:lstStyle/>
          <a:p>
            <a:fld id="{F7BD4524-FB5F-E642-A8C8-DF252DE5934A}" type="datetimeFigureOut">
              <a:rPr lang="en-US" smtClean="0"/>
              <a:t>2/4/25</a:t>
            </a:fld>
            <a:endParaRPr lang="en-US"/>
          </a:p>
        </p:txBody>
      </p:sp>
      <p:sp>
        <p:nvSpPr>
          <p:cNvPr id="5" name="Footer Placeholder 4">
            <a:extLst>
              <a:ext uri="{FF2B5EF4-FFF2-40B4-BE49-F238E27FC236}">
                <a16:creationId xmlns:a16="http://schemas.microsoft.com/office/drawing/2014/main" id="{418CB838-EC58-6BC4-FAF0-2A0F68F2F5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4EF76A-6ABB-E0A2-AC9E-72B91E6BB415}"/>
              </a:ext>
            </a:extLst>
          </p:cNvPr>
          <p:cNvSpPr>
            <a:spLocks noGrp="1"/>
          </p:cNvSpPr>
          <p:nvPr>
            <p:ph type="sldNum" sz="quarter" idx="12"/>
          </p:nvPr>
        </p:nvSpPr>
        <p:spPr/>
        <p:txBody>
          <a:bodyPr/>
          <a:lstStyle/>
          <a:p>
            <a:fld id="{E2C073F8-7EB1-7A49-9B40-CE499BD23F24}" type="slidenum">
              <a:rPr lang="en-US" smtClean="0"/>
              <a:t>‹#›</a:t>
            </a:fld>
            <a:endParaRPr lang="en-US"/>
          </a:p>
        </p:txBody>
      </p:sp>
    </p:spTree>
    <p:extLst>
      <p:ext uri="{BB962C8B-B14F-4D97-AF65-F5344CB8AC3E}">
        <p14:creationId xmlns:p14="http://schemas.microsoft.com/office/powerpoint/2010/main" val="2478320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96F5-2F46-506D-A4CD-76221C7B02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067F36-6D7A-372B-FC17-4B26D4CBD4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325A4C-693C-1706-98D7-3DFF16BFDF4F}"/>
              </a:ext>
            </a:extLst>
          </p:cNvPr>
          <p:cNvSpPr>
            <a:spLocks noGrp="1"/>
          </p:cNvSpPr>
          <p:nvPr>
            <p:ph type="dt" sz="half" idx="10"/>
          </p:nvPr>
        </p:nvSpPr>
        <p:spPr/>
        <p:txBody>
          <a:bodyPr/>
          <a:lstStyle/>
          <a:p>
            <a:fld id="{F7BD4524-FB5F-E642-A8C8-DF252DE5934A}" type="datetimeFigureOut">
              <a:rPr lang="en-US" smtClean="0"/>
              <a:t>2/4/25</a:t>
            </a:fld>
            <a:endParaRPr lang="en-US"/>
          </a:p>
        </p:txBody>
      </p:sp>
      <p:sp>
        <p:nvSpPr>
          <p:cNvPr id="5" name="Footer Placeholder 4">
            <a:extLst>
              <a:ext uri="{FF2B5EF4-FFF2-40B4-BE49-F238E27FC236}">
                <a16:creationId xmlns:a16="http://schemas.microsoft.com/office/drawing/2014/main" id="{921D3C01-8798-201F-677C-C4E85A14E6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14175B-00A8-CFDA-652A-8E388DE05318}"/>
              </a:ext>
            </a:extLst>
          </p:cNvPr>
          <p:cNvSpPr>
            <a:spLocks noGrp="1"/>
          </p:cNvSpPr>
          <p:nvPr>
            <p:ph type="sldNum" sz="quarter" idx="12"/>
          </p:nvPr>
        </p:nvSpPr>
        <p:spPr/>
        <p:txBody>
          <a:bodyPr/>
          <a:lstStyle/>
          <a:p>
            <a:fld id="{E2C073F8-7EB1-7A49-9B40-CE499BD23F24}" type="slidenum">
              <a:rPr lang="en-US" smtClean="0"/>
              <a:t>‹#›</a:t>
            </a:fld>
            <a:endParaRPr lang="en-US"/>
          </a:p>
        </p:txBody>
      </p:sp>
    </p:spTree>
    <p:extLst>
      <p:ext uri="{BB962C8B-B14F-4D97-AF65-F5344CB8AC3E}">
        <p14:creationId xmlns:p14="http://schemas.microsoft.com/office/powerpoint/2010/main" val="3629072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CEFB-2EA6-3B9A-034F-83F45E0C43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C07341-F2DC-9255-28B9-B507FDD2ED2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2B4DDA-E0C5-855B-7708-B820D02F897D}"/>
              </a:ext>
            </a:extLst>
          </p:cNvPr>
          <p:cNvSpPr>
            <a:spLocks noGrp="1"/>
          </p:cNvSpPr>
          <p:nvPr>
            <p:ph type="dt" sz="half" idx="10"/>
          </p:nvPr>
        </p:nvSpPr>
        <p:spPr/>
        <p:txBody>
          <a:bodyPr/>
          <a:lstStyle/>
          <a:p>
            <a:fld id="{F7BD4524-FB5F-E642-A8C8-DF252DE5934A}" type="datetimeFigureOut">
              <a:rPr lang="en-US" smtClean="0"/>
              <a:t>2/4/25</a:t>
            </a:fld>
            <a:endParaRPr lang="en-US"/>
          </a:p>
        </p:txBody>
      </p:sp>
      <p:sp>
        <p:nvSpPr>
          <p:cNvPr id="5" name="Footer Placeholder 4">
            <a:extLst>
              <a:ext uri="{FF2B5EF4-FFF2-40B4-BE49-F238E27FC236}">
                <a16:creationId xmlns:a16="http://schemas.microsoft.com/office/drawing/2014/main" id="{A57A1D44-A164-FA35-7A25-4DFAFC61A1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FCC3F-8C10-0AC2-0D35-F539CBC229C3}"/>
              </a:ext>
            </a:extLst>
          </p:cNvPr>
          <p:cNvSpPr>
            <a:spLocks noGrp="1"/>
          </p:cNvSpPr>
          <p:nvPr>
            <p:ph type="sldNum" sz="quarter" idx="12"/>
          </p:nvPr>
        </p:nvSpPr>
        <p:spPr/>
        <p:txBody>
          <a:bodyPr/>
          <a:lstStyle/>
          <a:p>
            <a:fld id="{E2C073F8-7EB1-7A49-9B40-CE499BD23F24}" type="slidenum">
              <a:rPr lang="en-US" smtClean="0"/>
              <a:t>‹#›</a:t>
            </a:fld>
            <a:endParaRPr lang="en-US"/>
          </a:p>
        </p:txBody>
      </p:sp>
    </p:spTree>
    <p:extLst>
      <p:ext uri="{BB962C8B-B14F-4D97-AF65-F5344CB8AC3E}">
        <p14:creationId xmlns:p14="http://schemas.microsoft.com/office/powerpoint/2010/main" val="3576855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ED1BE-576A-A762-319C-3F4A231A85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B9A588-32B8-E64A-DCC9-E15950C1AE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AE3814-A6EA-621D-4D8A-648B42C789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32A768-F572-5E4D-697D-565C14941944}"/>
              </a:ext>
            </a:extLst>
          </p:cNvPr>
          <p:cNvSpPr>
            <a:spLocks noGrp="1"/>
          </p:cNvSpPr>
          <p:nvPr>
            <p:ph type="dt" sz="half" idx="10"/>
          </p:nvPr>
        </p:nvSpPr>
        <p:spPr/>
        <p:txBody>
          <a:bodyPr/>
          <a:lstStyle/>
          <a:p>
            <a:fld id="{F7BD4524-FB5F-E642-A8C8-DF252DE5934A}" type="datetimeFigureOut">
              <a:rPr lang="en-US" smtClean="0"/>
              <a:t>2/4/25</a:t>
            </a:fld>
            <a:endParaRPr lang="en-US"/>
          </a:p>
        </p:txBody>
      </p:sp>
      <p:sp>
        <p:nvSpPr>
          <p:cNvPr id="6" name="Footer Placeholder 5">
            <a:extLst>
              <a:ext uri="{FF2B5EF4-FFF2-40B4-BE49-F238E27FC236}">
                <a16:creationId xmlns:a16="http://schemas.microsoft.com/office/drawing/2014/main" id="{50F6430C-F2A2-4282-A6E4-0EB5BEE4CE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91CC78-1716-1189-E224-E2A116FACB31}"/>
              </a:ext>
            </a:extLst>
          </p:cNvPr>
          <p:cNvSpPr>
            <a:spLocks noGrp="1"/>
          </p:cNvSpPr>
          <p:nvPr>
            <p:ph type="sldNum" sz="quarter" idx="12"/>
          </p:nvPr>
        </p:nvSpPr>
        <p:spPr/>
        <p:txBody>
          <a:bodyPr/>
          <a:lstStyle/>
          <a:p>
            <a:fld id="{E2C073F8-7EB1-7A49-9B40-CE499BD23F24}" type="slidenum">
              <a:rPr lang="en-US" smtClean="0"/>
              <a:t>‹#›</a:t>
            </a:fld>
            <a:endParaRPr lang="en-US"/>
          </a:p>
        </p:txBody>
      </p:sp>
    </p:spTree>
    <p:extLst>
      <p:ext uri="{BB962C8B-B14F-4D97-AF65-F5344CB8AC3E}">
        <p14:creationId xmlns:p14="http://schemas.microsoft.com/office/powerpoint/2010/main" val="2252316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46D4B-C1CD-B13F-4CCD-7A5C510F66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319F2F-C4AD-8B2E-E002-62695A3939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C768A7-0D46-DAF0-846C-4705E700DF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917EDE-157A-8581-354A-E0C528B08F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BBE226-7433-E5B1-D031-D1FA17E2EC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253979-CE2C-6405-7770-3413C7BD9382}"/>
              </a:ext>
            </a:extLst>
          </p:cNvPr>
          <p:cNvSpPr>
            <a:spLocks noGrp="1"/>
          </p:cNvSpPr>
          <p:nvPr>
            <p:ph type="dt" sz="half" idx="10"/>
          </p:nvPr>
        </p:nvSpPr>
        <p:spPr/>
        <p:txBody>
          <a:bodyPr/>
          <a:lstStyle/>
          <a:p>
            <a:fld id="{F7BD4524-FB5F-E642-A8C8-DF252DE5934A}" type="datetimeFigureOut">
              <a:rPr lang="en-US" smtClean="0"/>
              <a:t>2/4/25</a:t>
            </a:fld>
            <a:endParaRPr lang="en-US"/>
          </a:p>
        </p:txBody>
      </p:sp>
      <p:sp>
        <p:nvSpPr>
          <p:cNvPr id="8" name="Footer Placeholder 7">
            <a:extLst>
              <a:ext uri="{FF2B5EF4-FFF2-40B4-BE49-F238E27FC236}">
                <a16:creationId xmlns:a16="http://schemas.microsoft.com/office/drawing/2014/main" id="{0ABD92E5-F876-C69E-9C7C-A07CABDF41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73371FD-4FA9-5B56-D25D-50138D477441}"/>
              </a:ext>
            </a:extLst>
          </p:cNvPr>
          <p:cNvSpPr>
            <a:spLocks noGrp="1"/>
          </p:cNvSpPr>
          <p:nvPr>
            <p:ph type="sldNum" sz="quarter" idx="12"/>
          </p:nvPr>
        </p:nvSpPr>
        <p:spPr/>
        <p:txBody>
          <a:bodyPr/>
          <a:lstStyle/>
          <a:p>
            <a:fld id="{E2C073F8-7EB1-7A49-9B40-CE499BD23F24}" type="slidenum">
              <a:rPr lang="en-US" smtClean="0"/>
              <a:t>‹#›</a:t>
            </a:fld>
            <a:endParaRPr lang="en-US"/>
          </a:p>
        </p:txBody>
      </p:sp>
    </p:spTree>
    <p:extLst>
      <p:ext uri="{BB962C8B-B14F-4D97-AF65-F5344CB8AC3E}">
        <p14:creationId xmlns:p14="http://schemas.microsoft.com/office/powerpoint/2010/main" val="2244030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3A110-B8F3-88FD-EC22-47ECEE5A94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A623BF3-7F17-472D-28BD-65B48D4ED19B}"/>
              </a:ext>
            </a:extLst>
          </p:cNvPr>
          <p:cNvSpPr>
            <a:spLocks noGrp="1"/>
          </p:cNvSpPr>
          <p:nvPr>
            <p:ph type="dt" sz="half" idx="10"/>
          </p:nvPr>
        </p:nvSpPr>
        <p:spPr/>
        <p:txBody>
          <a:bodyPr/>
          <a:lstStyle/>
          <a:p>
            <a:fld id="{F7BD4524-FB5F-E642-A8C8-DF252DE5934A}" type="datetimeFigureOut">
              <a:rPr lang="en-US" smtClean="0"/>
              <a:t>2/4/25</a:t>
            </a:fld>
            <a:endParaRPr lang="en-US"/>
          </a:p>
        </p:txBody>
      </p:sp>
      <p:sp>
        <p:nvSpPr>
          <p:cNvPr id="4" name="Footer Placeholder 3">
            <a:extLst>
              <a:ext uri="{FF2B5EF4-FFF2-40B4-BE49-F238E27FC236}">
                <a16:creationId xmlns:a16="http://schemas.microsoft.com/office/drawing/2014/main" id="{488F831A-6C85-467C-A64B-122EB2F21D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23BA604-4A38-411A-B18D-09DF6369985E}"/>
              </a:ext>
            </a:extLst>
          </p:cNvPr>
          <p:cNvSpPr>
            <a:spLocks noGrp="1"/>
          </p:cNvSpPr>
          <p:nvPr>
            <p:ph type="sldNum" sz="quarter" idx="12"/>
          </p:nvPr>
        </p:nvSpPr>
        <p:spPr/>
        <p:txBody>
          <a:bodyPr/>
          <a:lstStyle/>
          <a:p>
            <a:fld id="{E2C073F8-7EB1-7A49-9B40-CE499BD23F24}" type="slidenum">
              <a:rPr lang="en-US" smtClean="0"/>
              <a:t>‹#›</a:t>
            </a:fld>
            <a:endParaRPr lang="en-US"/>
          </a:p>
        </p:txBody>
      </p:sp>
    </p:spTree>
    <p:extLst>
      <p:ext uri="{BB962C8B-B14F-4D97-AF65-F5344CB8AC3E}">
        <p14:creationId xmlns:p14="http://schemas.microsoft.com/office/powerpoint/2010/main" val="1811827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004949-C930-E2F6-FE5D-900E7928E6DA}"/>
              </a:ext>
            </a:extLst>
          </p:cNvPr>
          <p:cNvSpPr>
            <a:spLocks noGrp="1"/>
          </p:cNvSpPr>
          <p:nvPr>
            <p:ph type="dt" sz="half" idx="10"/>
          </p:nvPr>
        </p:nvSpPr>
        <p:spPr/>
        <p:txBody>
          <a:bodyPr/>
          <a:lstStyle/>
          <a:p>
            <a:fld id="{F7BD4524-FB5F-E642-A8C8-DF252DE5934A}" type="datetimeFigureOut">
              <a:rPr lang="en-US" smtClean="0"/>
              <a:t>2/4/25</a:t>
            </a:fld>
            <a:endParaRPr lang="en-US"/>
          </a:p>
        </p:txBody>
      </p:sp>
      <p:sp>
        <p:nvSpPr>
          <p:cNvPr id="3" name="Footer Placeholder 2">
            <a:extLst>
              <a:ext uri="{FF2B5EF4-FFF2-40B4-BE49-F238E27FC236}">
                <a16:creationId xmlns:a16="http://schemas.microsoft.com/office/drawing/2014/main" id="{15EC56C9-6130-E8A2-165B-59321A49AF6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962438-B07B-DB3B-7727-D196C8139AB6}"/>
              </a:ext>
            </a:extLst>
          </p:cNvPr>
          <p:cNvSpPr>
            <a:spLocks noGrp="1"/>
          </p:cNvSpPr>
          <p:nvPr>
            <p:ph type="sldNum" sz="quarter" idx="12"/>
          </p:nvPr>
        </p:nvSpPr>
        <p:spPr/>
        <p:txBody>
          <a:bodyPr/>
          <a:lstStyle/>
          <a:p>
            <a:fld id="{E2C073F8-7EB1-7A49-9B40-CE499BD23F24}" type="slidenum">
              <a:rPr lang="en-US" smtClean="0"/>
              <a:t>‹#›</a:t>
            </a:fld>
            <a:endParaRPr lang="en-US"/>
          </a:p>
        </p:txBody>
      </p:sp>
    </p:spTree>
    <p:extLst>
      <p:ext uri="{BB962C8B-B14F-4D97-AF65-F5344CB8AC3E}">
        <p14:creationId xmlns:p14="http://schemas.microsoft.com/office/powerpoint/2010/main" val="407938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7F505-9DBC-E458-4F2A-7709C9DAEB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C01426-0892-B4FB-BEA5-84BF5C5443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09CAFCC-8BD8-6EA5-3BA1-FF086DECAE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ABED1D-3EF1-D54A-0B88-76614B75E9C8}"/>
              </a:ext>
            </a:extLst>
          </p:cNvPr>
          <p:cNvSpPr>
            <a:spLocks noGrp="1"/>
          </p:cNvSpPr>
          <p:nvPr>
            <p:ph type="dt" sz="half" idx="10"/>
          </p:nvPr>
        </p:nvSpPr>
        <p:spPr/>
        <p:txBody>
          <a:bodyPr/>
          <a:lstStyle/>
          <a:p>
            <a:fld id="{F7BD4524-FB5F-E642-A8C8-DF252DE5934A}" type="datetimeFigureOut">
              <a:rPr lang="en-US" smtClean="0"/>
              <a:t>2/4/25</a:t>
            </a:fld>
            <a:endParaRPr lang="en-US"/>
          </a:p>
        </p:txBody>
      </p:sp>
      <p:sp>
        <p:nvSpPr>
          <p:cNvPr id="6" name="Footer Placeholder 5">
            <a:extLst>
              <a:ext uri="{FF2B5EF4-FFF2-40B4-BE49-F238E27FC236}">
                <a16:creationId xmlns:a16="http://schemas.microsoft.com/office/drawing/2014/main" id="{451F3108-D693-B780-0409-236F3DCE7E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329AAD-FFEB-AEED-6C46-9664398D091E}"/>
              </a:ext>
            </a:extLst>
          </p:cNvPr>
          <p:cNvSpPr>
            <a:spLocks noGrp="1"/>
          </p:cNvSpPr>
          <p:nvPr>
            <p:ph type="sldNum" sz="quarter" idx="12"/>
          </p:nvPr>
        </p:nvSpPr>
        <p:spPr/>
        <p:txBody>
          <a:bodyPr/>
          <a:lstStyle/>
          <a:p>
            <a:fld id="{E2C073F8-7EB1-7A49-9B40-CE499BD23F24}" type="slidenum">
              <a:rPr lang="en-US" smtClean="0"/>
              <a:t>‹#›</a:t>
            </a:fld>
            <a:endParaRPr lang="en-US"/>
          </a:p>
        </p:txBody>
      </p:sp>
    </p:spTree>
    <p:extLst>
      <p:ext uri="{BB962C8B-B14F-4D97-AF65-F5344CB8AC3E}">
        <p14:creationId xmlns:p14="http://schemas.microsoft.com/office/powerpoint/2010/main" val="62094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98E1D-9015-C1E9-ABFC-5CFE095B03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E8F5ED-D2D4-6843-24BC-5904B01C45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F0FD24-860A-C596-9FBB-0EF407D35E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28A421-E8B7-DE79-945B-569F802E147C}"/>
              </a:ext>
            </a:extLst>
          </p:cNvPr>
          <p:cNvSpPr>
            <a:spLocks noGrp="1"/>
          </p:cNvSpPr>
          <p:nvPr>
            <p:ph type="dt" sz="half" idx="10"/>
          </p:nvPr>
        </p:nvSpPr>
        <p:spPr/>
        <p:txBody>
          <a:bodyPr/>
          <a:lstStyle/>
          <a:p>
            <a:fld id="{F7BD4524-FB5F-E642-A8C8-DF252DE5934A}" type="datetimeFigureOut">
              <a:rPr lang="en-US" smtClean="0"/>
              <a:t>2/4/25</a:t>
            </a:fld>
            <a:endParaRPr lang="en-US"/>
          </a:p>
        </p:txBody>
      </p:sp>
      <p:sp>
        <p:nvSpPr>
          <p:cNvPr id="6" name="Footer Placeholder 5">
            <a:extLst>
              <a:ext uri="{FF2B5EF4-FFF2-40B4-BE49-F238E27FC236}">
                <a16:creationId xmlns:a16="http://schemas.microsoft.com/office/drawing/2014/main" id="{38B6BF28-6138-946A-CC73-5282C552D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18A464-A6CA-13C7-4D0C-6C2DC024474E}"/>
              </a:ext>
            </a:extLst>
          </p:cNvPr>
          <p:cNvSpPr>
            <a:spLocks noGrp="1"/>
          </p:cNvSpPr>
          <p:nvPr>
            <p:ph type="sldNum" sz="quarter" idx="12"/>
          </p:nvPr>
        </p:nvSpPr>
        <p:spPr/>
        <p:txBody>
          <a:bodyPr/>
          <a:lstStyle/>
          <a:p>
            <a:fld id="{E2C073F8-7EB1-7A49-9B40-CE499BD23F24}" type="slidenum">
              <a:rPr lang="en-US" smtClean="0"/>
              <a:t>‹#›</a:t>
            </a:fld>
            <a:endParaRPr lang="en-US"/>
          </a:p>
        </p:txBody>
      </p:sp>
    </p:spTree>
    <p:extLst>
      <p:ext uri="{BB962C8B-B14F-4D97-AF65-F5344CB8AC3E}">
        <p14:creationId xmlns:p14="http://schemas.microsoft.com/office/powerpoint/2010/main" val="38907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54C227-B236-08E9-B243-5D2627026E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22915B-B0A0-BA9A-9A42-56F0B7C1C7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726F66-2A7F-9CA8-C692-FDBC43BBD8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7BD4524-FB5F-E642-A8C8-DF252DE5934A}" type="datetimeFigureOut">
              <a:rPr lang="en-US" smtClean="0"/>
              <a:t>2/4/25</a:t>
            </a:fld>
            <a:endParaRPr lang="en-US"/>
          </a:p>
        </p:txBody>
      </p:sp>
      <p:sp>
        <p:nvSpPr>
          <p:cNvPr id="5" name="Footer Placeholder 4">
            <a:extLst>
              <a:ext uri="{FF2B5EF4-FFF2-40B4-BE49-F238E27FC236}">
                <a16:creationId xmlns:a16="http://schemas.microsoft.com/office/drawing/2014/main" id="{C67FD01B-D86C-B89B-A14F-FDDF5773AC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AABC75A-8690-0FD3-AB13-389E3F9C40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2C073F8-7EB1-7A49-9B40-CE499BD23F24}" type="slidenum">
              <a:rPr lang="en-US" smtClean="0"/>
              <a:t>‹#›</a:t>
            </a:fld>
            <a:endParaRPr lang="en-US"/>
          </a:p>
        </p:txBody>
      </p:sp>
    </p:spTree>
    <p:extLst>
      <p:ext uri="{BB962C8B-B14F-4D97-AF65-F5344CB8AC3E}">
        <p14:creationId xmlns:p14="http://schemas.microsoft.com/office/powerpoint/2010/main" val="1014624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74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C4F4B-9465-CD39-4B84-85CEF63F47E2}"/>
              </a:ext>
            </a:extLst>
          </p:cNvPr>
          <p:cNvSpPr>
            <a:spLocks noGrp="1"/>
          </p:cNvSpPr>
          <p:nvPr>
            <p:ph type="ctrTitle"/>
          </p:nvPr>
        </p:nvSpPr>
        <p:spPr>
          <a:xfrm>
            <a:off x="609600" y="2235200"/>
            <a:ext cx="9144000" cy="2387600"/>
          </a:xfrm>
          <a:noFill/>
        </p:spPr>
        <p:txBody>
          <a:bodyPr>
            <a:normAutofit/>
          </a:bodyPr>
          <a:lstStyle/>
          <a:p>
            <a:pPr algn="l"/>
            <a:r>
              <a:rPr lang="en-US" sz="5400" dirty="0">
                <a:solidFill>
                  <a:srgbClr val="FFCB05"/>
                </a:solidFill>
                <a:latin typeface="Calibri" panose="020F0502020204030204" pitchFamily="34" charset="0"/>
                <a:cs typeface="Calibri" panose="020F0502020204030204" pitchFamily="34" charset="0"/>
              </a:rPr>
              <a:t>Basics of ICP Monitoring</a:t>
            </a:r>
          </a:p>
        </p:txBody>
      </p:sp>
      <p:sp>
        <p:nvSpPr>
          <p:cNvPr id="3" name="Subtitle 2">
            <a:extLst>
              <a:ext uri="{FF2B5EF4-FFF2-40B4-BE49-F238E27FC236}">
                <a16:creationId xmlns:a16="http://schemas.microsoft.com/office/drawing/2014/main" id="{34F3257F-B849-07F7-50F4-43881B114E1B}"/>
              </a:ext>
            </a:extLst>
          </p:cNvPr>
          <p:cNvSpPr>
            <a:spLocks noGrp="1"/>
          </p:cNvSpPr>
          <p:nvPr>
            <p:ph type="subTitle" idx="1"/>
          </p:nvPr>
        </p:nvSpPr>
        <p:spPr>
          <a:xfrm>
            <a:off x="609600" y="5377442"/>
            <a:ext cx="9144000" cy="929915"/>
          </a:xfrm>
        </p:spPr>
        <p:txBody>
          <a:bodyPr>
            <a:normAutofit/>
          </a:bodyPr>
          <a:lstStyle/>
          <a:p>
            <a:pPr algn="l"/>
            <a:r>
              <a:rPr lang="en-US" sz="2000">
                <a:solidFill>
                  <a:srgbClr val="FFCB05"/>
                </a:solidFill>
                <a:latin typeface="Calibri" panose="020F0502020204030204" pitchFamily="34" charset="0"/>
                <a:cs typeface="Calibri" panose="020F0502020204030204" pitchFamily="34" charset="0"/>
              </a:rPr>
              <a:t>Online Supplemental Reading</a:t>
            </a:r>
            <a:endParaRPr lang="en-US" sz="2000" dirty="0">
              <a:solidFill>
                <a:srgbClr val="FFCB05"/>
              </a:solidFill>
              <a:latin typeface="Calibri" panose="020F0502020204030204" pitchFamily="34" charset="0"/>
              <a:cs typeface="Calibri" panose="020F0502020204030204" pitchFamily="34" charset="0"/>
            </a:endParaRPr>
          </a:p>
          <a:p>
            <a:pPr algn="l"/>
            <a:r>
              <a:rPr lang="en-US" sz="2000" dirty="0">
                <a:solidFill>
                  <a:srgbClr val="FFCB05"/>
                </a:solidFill>
                <a:latin typeface="Calibri" panose="020F0502020204030204" pitchFamily="34" charset="0"/>
                <a:cs typeface="Calibri" panose="020F0502020204030204" pitchFamily="34" charset="0"/>
              </a:rPr>
              <a:t>Andrew Nguyen, M.D.</a:t>
            </a:r>
          </a:p>
        </p:txBody>
      </p:sp>
    </p:spTree>
    <p:extLst>
      <p:ext uri="{BB962C8B-B14F-4D97-AF65-F5344CB8AC3E}">
        <p14:creationId xmlns:p14="http://schemas.microsoft.com/office/powerpoint/2010/main" val="312217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74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75F64-93AA-BEFA-2325-160CD3DD3531}"/>
              </a:ext>
            </a:extLst>
          </p:cNvPr>
          <p:cNvSpPr>
            <a:spLocks noGrp="1"/>
          </p:cNvSpPr>
          <p:nvPr>
            <p:ph type="title"/>
          </p:nvPr>
        </p:nvSpPr>
        <p:spPr/>
        <p:txBody>
          <a:bodyPr/>
          <a:lstStyle/>
          <a:p>
            <a:r>
              <a:rPr lang="en-US" dirty="0">
                <a:solidFill>
                  <a:srgbClr val="FFCB05"/>
                </a:solidFill>
                <a:latin typeface="Calibri" panose="020F0502020204030204" pitchFamily="34" charset="0"/>
                <a:cs typeface="Calibri" panose="020F0502020204030204" pitchFamily="34" charset="0"/>
              </a:rPr>
              <a:t>Disclosures</a:t>
            </a:r>
          </a:p>
        </p:txBody>
      </p:sp>
      <p:sp>
        <p:nvSpPr>
          <p:cNvPr id="3" name="Content Placeholder 2">
            <a:extLst>
              <a:ext uri="{FF2B5EF4-FFF2-40B4-BE49-F238E27FC236}">
                <a16:creationId xmlns:a16="http://schemas.microsoft.com/office/drawing/2014/main" id="{11BFB64C-3ABA-311B-C151-F5966C9F019B}"/>
              </a:ext>
            </a:extLst>
          </p:cNvPr>
          <p:cNvSpPr>
            <a:spLocks noGrp="1"/>
          </p:cNvSpPr>
          <p:nvPr>
            <p:ph idx="1"/>
          </p:nvPr>
        </p:nvSpPr>
        <p:spPr/>
        <p:txBody>
          <a:bodyPr/>
          <a:lstStyle/>
          <a:p>
            <a:r>
              <a:rPr lang="en-US" dirty="0">
                <a:solidFill>
                  <a:schemeClr val="bg1"/>
                </a:solidFill>
                <a:latin typeface="Calibri" panose="020F0502020204030204" pitchFamily="34" charset="0"/>
                <a:cs typeface="Calibri" panose="020F0502020204030204" pitchFamily="34" charset="0"/>
              </a:rPr>
              <a:t>None</a:t>
            </a:r>
          </a:p>
        </p:txBody>
      </p:sp>
    </p:spTree>
    <p:extLst>
      <p:ext uri="{BB962C8B-B14F-4D97-AF65-F5344CB8AC3E}">
        <p14:creationId xmlns:p14="http://schemas.microsoft.com/office/powerpoint/2010/main" val="3199477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74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75F64-93AA-BEFA-2325-160CD3DD3531}"/>
              </a:ext>
            </a:extLst>
          </p:cNvPr>
          <p:cNvSpPr>
            <a:spLocks noGrp="1"/>
          </p:cNvSpPr>
          <p:nvPr>
            <p:ph type="title"/>
          </p:nvPr>
        </p:nvSpPr>
        <p:spPr/>
        <p:txBody>
          <a:bodyPr/>
          <a:lstStyle/>
          <a:p>
            <a:r>
              <a:rPr lang="en-US" dirty="0">
                <a:solidFill>
                  <a:srgbClr val="FFCB05"/>
                </a:solidFill>
                <a:latin typeface="Calibri" panose="020F0502020204030204" pitchFamily="34" charset="0"/>
                <a:cs typeface="Calibri" panose="020F0502020204030204" pitchFamily="34" charset="0"/>
              </a:rPr>
              <a:t>What is ICP?</a:t>
            </a:r>
          </a:p>
        </p:txBody>
      </p:sp>
      <p:sp>
        <p:nvSpPr>
          <p:cNvPr id="3" name="Content Placeholder 2">
            <a:extLst>
              <a:ext uri="{FF2B5EF4-FFF2-40B4-BE49-F238E27FC236}">
                <a16:creationId xmlns:a16="http://schemas.microsoft.com/office/drawing/2014/main" id="{11BFB64C-3ABA-311B-C151-F5966C9F019B}"/>
              </a:ext>
            </a:extLst>
          </p:cNvPr>
          <p:cNvSpPr>
            <a:spLocks noGrp="1"/>
          </p:cNvSpPr>
          <p:nvPr>
            <p:ph idx="1"/>
          </p:nvPr>
        </p:nvSpPr>
        <p:spPr/>
        <p:txBody>
          <a:bodyPr>
            <a:normAutofit fontScale="92500" lnSpcReduction="20000"/>
          </a:bodyPr>
          <a:lstStyle/>
          <a:p>
            <a:r>
              <a:rPr lang="en-US" dirty="0">
                <a:solidFill>
                  <a:schemeClr val="bg1"/>
                </a:solidFill>
                <a:latin typeface="Calibri" panose="020F0502020204030204" pitchFamily="34" charset="0"/>
                <a:cs typeface="Calibri" panose="020F0502020204030204" pitchFamily="34" charset="0"/>
              </a:rPr>
              <a:t>Intracranial pressure (ICP)</a:t>
            </a:r>
          </a:p>
          <a:p>
            <a:r>
              <a:rPr lang="en-US" dirty="0">
                <a:solidFill>
                  <a:schemeClr val="bg1"/>
                </a:solidFill>
                <a:latin typeface="Calibri" panose="020F0502020204030204" pitchFamily="34" charset="0"/>
                <a:cs typeface="Calibri" panose="020F0502020204030204" pitchFamily="34" charset="0"/>
              </a:rPr>
              <a:t>Normal value 0-15mmHg</a:t>
            </a:r>
          </a:p>
          <a:p>
            <a:r>
              <a:rPr lang="en-US" dirty="0">
                <a:solidFill>
                  <a:schemeClr val="bg1"/>
                </a:solidFill>
                <a:latin typeface="Calibri" panose="020F0502020204030204" pitchFamily="34" charset="0"/>
                <a:cs typeface="Calibri" panose="020F0502020204030204" pitchFamily="34" charset="0"/>
              </a:rPr>
              <a:t>But the intracranial vault is large and has tissue of varying composition and density</a:t>
            </a:r>
          </a:p>
          <a:p>
            <a:r>
              <a:rPr lang="en-US" dirty="0">
                <a:solidFill>
                  <a:schemeClr val="bg1"/>
                </a:solidFill>
                <a:latin typeface="Calibri" panose="020F0502020204030204" pitchFamily="34" charset="0"/>
                <a:cs typeface="Calibri" panose="020F0502020204030204" pitchFamily="34" charset="0"/>
              </a:rPr>
              <a:t>We can only measure ICP at one spot; is that spot the same throughout the intracranial vault?</a:t>
            </a:r>
          </a:p>
          <a:p>
            <a:pPr lvl="1"/>
            <a:r>
              <a:rPr lang="en-US" dirty="0">
                <a:solidFill>
                  <a:schemeClr val="bg1"/>
                </a:solidFill>
                <a:latin typeface="Calibri" panose="020F0502020204030204" pitchFamily="34" charset="0"/>
                <a:cs typeface="Calibri" panose="020F0502020204030204" pitchFamily="34" charset="0"/>
              </a:rPr>
              <a:t>Key assumption intrinsic to management, so important to recognize when it’s not valid</a:t>
            </a:r>
          </a:p>
          <a:p>
            <a:pPr lvl="1"/>
            <a:r>
              <a:rPr lang="en-US" dirty="0">
                <a:solidFill>
                  <a:schemeClr val="bg1"/>
                </a:solidFill>
                <a:latin typeface="Calibri" panose="020F0502020204030204" pitchFamily="34" charset="0"/>
                <a:cs typeface="Calibri" panose="020F0502020204030204" pitchFamily="34" charset="0"/>
              </a:rPr>
              <a:t>Same consideration when we measure any value (e.g. PbtO2)– is the measurement in a ”normal” area relevant when the “abnormal” injured area is affected?</a:t>
            </a:r>
          </a:p>
          <a:p>
            <a:pPr lvl="1"/>
            <a:r>
              <a:rPr lang="en-US" dirty="0">
                <a:solidFill>
                  <a:schemeClr val="bg1"/>
                </a:solidFill>
                <a:latin typeface="Calibri" panose="020F0502020204030204" pitchFamily="34" charset="0"/>
                <a:cs typeface="Calibri" panose="020F0502020204030204" pitchFamily="34" charset="0"/>
              </a:rPr>
              <a:t>Conversely, if we treat based on the “abnormal” injured area, are we going to damage the “normal” area as a result?</a:t>
            </a:r>
          </a:p>
          <a:p>
            <a:r>
              <a:rPr lang="en-US" dirty="0">
                <a:solidFill>
                  <a:schemeClr val="bg1"/>
                </a:solidFill>
                <a:latin typeface="Calibri" panose="020F0502020204030204" pitchFamily="34" charset="0"/>
                <a:cs typeface="Calibri" panose="020F0502020204030204" pitchFamily="34" charset="0"/>
              </a:rPr>
              <a:t>Elevated ICPs ≠ herniation! You can get one without the other</a:t>
            </a:r>
          </a:p>
        </p:txBody>
      </p:sp>
    </p:spTree>
    <p:extLst>
      <p:ext uri="{BB962C8B-B14F-4D97-AF65-F5344CB8AC3E}">
        <p14:creationId xmlns:p14="http://schemas.microsoft.com/office/powerpoint/2010/main" val="2957955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74C"/>
        </a:solidFill>
        <a:effectLst/>
      </p:bgPr>
    </p:bg>
    <p:spTree>
      <p:nvGrpSpPr>
        <p:cNvPr id="1" name="">
          <a:extLst>
            <a:ext uri="{FF2B5EF4-FFF2-40B4-BE49-F238E27FC236}">
              <a16:creationId xmlns:a16="http://schemas.microsoft.com/office/drawing/2014/main" id="{1CF13722-A9C0-1267-C1B2-29C7A09554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D253DB-9950-277D-A65D-06864AAF0242}"/>
              </a:ext>
            </a:extLst>
          </p:cNvPr>
          <p:cNvSpPr>
            <a:spLocks noGrp="1"/>
          </p:cNvSpPr>
          <p:nvPr>
            <p:ph type="title"/>
          </p:nvPr>
        </p:nvSpPr>
        <p:spPr/>
        <p:txBody>
          <a:bodyPr/>
          <a:lstStyle/>
          <a:p>
            <a:r>
              <a:rPr lang="en-US" dirty="0">
                <a:solidFill>
                  <a:srgbClr val="FFCB05"/>
                </a:solidFill>
                <a:latin typeface="Calibri" panose="020F0502020204030204" pitchFamily="34" charset="0"/>
                <a:cs typeface="Calibri" panose="020F0502020204030204" pitchFamily="34" charset="0"/>
              </a:rPr>
              <a:t>Where can we measure ICP?</a:t>
            </a:r>
          </a:p>
        </p:txBody>
      </p:sp>
      <p:pic>
        <p:nvPicPr>
          <p:cNvPr id="6" name="Picture 5">
            <a:extLst>
              <a:ext uri="{FF2B5EF4-FFF2-40B4-BE49-F238E27FC236}">
                <a16:creationId xmlns:a16="http://schemas.microsoft.com/office/drawing/2014/main" id="{4D46235F-DE4F-A42B-482B-1063022D5D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944" y="1610160"/>
            <a:ext cx="6222352" cy="4562262"/>
          </a:xfrm>
          <a:prstGeom prst="rect">
            <a:avLst/>
          </a:prstGeom>
        </p:spPr>
      </p:pic>
      <p:sp>
        <p:nvSpPr>
          <p:cNvPr id="3" name="TextBox 2">
            <a:extLst>
              <a:ext uri="{FF2B5EF4-FFF2-40B4-BE49-F238E27FC236}">
                <a16:creationId xmlns:a16="http://schemas.microsoft.com/office/drawing/2014/main" id="{ACA7E97B-349C-3DC3-737A-4FAD28FC38A3}"/>
              </a:ext>
            </a:extLst>
          </p:cNvPr>
          <p:cNvSpPr txBox="1"/>
          <p:nvPr/>
        </p:nvSpPr>
        <p:spPr>
          <a:xfrm>
            <a:off x="5446139" y="6172422"/>
            <a:ext cx="1673157" cy="276999"/>
          </a:xfrm>
          <a:prstGeom prst="rect">
            <a:avLst/>
          </a:prstGeom>
          <a:noFill/>
        </p:spPr>
        <p:txBody>
          <a:bodyPr wrap="square" rtlCol="0">
            <a:spAutoFit/>
          </a:bodyPr>
          <a:lstStyle/>
          <a:p>
            <a:pPr algn="r"/>
            <a:r>
              <a:rPr lang="en-US" sz="1200" dirty="0">
                <a:solidFill>
                  <a:schemeClr val="bg1"/>
                </a:solidFill>
                <a:latin typeface="Calibri" panose="020F0502020204030204" pitchFamily="34" charset="0"/>
                <a:cs typeface="Calibri" panose="020F0502020204030204" pitchFamily="34" charset="0"/>
              </a:rPr>
              <a:t>Morrison et al. 2023</a:t>
            </a:r>
          </a:p>
        </p:txBody>
      </p:sp>
      <p:sp>
        <p:nvSpPr>
          <p:cNvPr id="4" name="TextBox 3">
            <a:extLst>
              <a:ext uri="{FF2B5EF4-FFF2-40B4-BE49-F238E27FC236}">
                <a16:creationId xmlns:a16="http://schemas.microsoft.com/office/drawing/2014/main" id="{CDD84891-082A-D5F7-B9E6-33E8482A7645}"/>
              </a:ext>
            </a:extLst>
          </p:cNvPr>
          <p:cNvSpPr txBox="1"/>
          <p:nvPr/>
        </p:nvSpPr>
        <p:spPr>
          <a:xfrm>
            <a:off x="7321685" y="1690688"/>
            <a:ext cx="4557301"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bg1"/>
                </a:solidFill>
              </a:rPr>
              <a:t>Epidural</a:t>
            </a:r>
          </a:p>
          <a:p>
            <a:pPr marL="742950" lvl="1" indent="-285750">
              <a:buFont typeface="Arial" panose="020B0604020202020204" pitchFamily="34" charset="0"/>
              <a:buChar char="•"/>
            </a:pPr>
            <a:r>
              <a:rPr lang="en-US" sz="2000" dirty="0">
                <a:solidFill>
                  <a:schemeClr val="bg1"/>
                </a:solidFill>
              </a:rPr>
              <a:t>Diagnostic</a:t>
            </a:r>
          </a:p>
          <a:p>
            <a:pPr marL="742950" lvl="1" indent="-285750">
              <a:buFont typeface="Arial" panose="020B0604020202020204" pitchFamily="34" charset="0"/>
              <a:buChar char="•"/>
            </a:pPr>
            <a:r>
              <a:rPr lang="en-US" sz="2000" dirty="0">
                <a:solidFill>
                  <a:schemeClr val="bg1"/>
                </a:solidFill>
              </a:rPr>
              <a:t>Not actually used</a:t>
            </a:r>
          </a:p>
          <a:p>
            <a:pPr marL="285750" indent="-285750">
              <a:buFont typeface="Arial" panose="020B0604020202020204" pitchFamily="34" charset="0"/>
              <a:buChar char="•"/>
            </a:pPr>
            <a:r>
              <a:rPr lang="en-US" sz="2000" dirty="0">
                <a:solidFill>
                  <a:schemeClr val="bg1"/>
                </a:solidFill>
              </a:rPr>
              <a:t>Subarachnoid</a:t>
            </a:r>
          </a:p>
          <a:p>
            <a:pPr marL="742950" lvl="1" indent="-285750">
              <a:buFont typeface="Arial" panose="020B0604020202020204" pitchFamily="34" charset="0"/>
              <a:buChar char="•"/>
            </a:pPr>
            <a:r>
              <a:rPr lang="en-US" sz="2000" dirty="0">
                <a:solidFill>
                  <a:schemeClr val="bg1"/>
                </a:solidFill>
              </a:rPr>
              <a:t>Diagnostic</a:t>
            </a:r>
          </a:p>
          <a:p>
            <a:pPr marL="742950" lvl="1" indent="-285750">
              <a:buFont typeface="Arial" panose="020B0604020202020204" pitchFamily="34" charset="0"/>
              <a:buChar char="•"/>
            </a:pPr>
            <a:r>
              <a:rPr lang="en-US" sz="2000" dirty="0">
                <a:solidFill>
                  <a:schemeClr val="bg1"/>
                </a:solidFill>
              </a:rPr>
              <a:t>Not actually used</a:t>
            </a:r>
          </a:p>
          <a:p>
            <a:pPr marL="285750" indent="-285750">
              <a:buFont typeface="Arial" panose="020B0604020202020204" pitchFamily="34" charset="0"/>
              <a:buChar char="•"/>
            </a:pPr>
            <a:r>
              <a:rPr lang="en-US" sz="2000" b="1" dirty="0">
                <a:solidFill>
                  <a:srgbClr val="00B050"/>
                </a:solidFill>
              </a:rPr>
              <a:t>Intraparenchymal</a:t>
            </a:r>
          </a:p>
          <a:p>
            <a:pPr marL="742950" lvl="1" indent="-285750">
              <a:buFont typeface="Arial" panose="020B0604020202020204" pitchFamily="34" charset="0"/>
              <a:buChar char="•"/>
            </a:pPr>
            <a:r>
              <a:rPr lang="en-US" sz="2000" b="1" dirty="0">
                <a:solidFill>
                  <a:srgbClr val="00B050"/>
                </a:solidFill>
              </a:rPr>
              <a:t>Diagnostic</a:t>
            </a:r>
          </a:p>
          <a:p>
            <a:pPr marL="742950" lvl="1" indent="-285750">
              <a:buFont typeface="Arial" panose="020B0604020202020204" pitchFamily="34" charset="0"/>
              <a:buChar char="•"/>
            </a:pPr>
            <a:r>
              <a:rPr lang="en-US" sz="2000" b="1" dirty="0">
                <a:solidFill>
                  <a:srgbClr val="00B050"/>
                </a:solidFill>
              </a:rPr>
              <a:t>Routinely used, mainly for severe TBI</a:t>
            </a:r>
          </a:p>
          <a:p>
            <a:pPr marL="285750" indent="-285750">
              <a:buFont typeface="Arial" panose="020B0604020202020204" pitchFamily="34" charset="0"/>
              <a:buChar char="•"/>
            </a:pPr>
            <a:r>
              <a:rPr lang="en-US" sz="2000" b="1" dirty="0">
                <a:solidFill>
                  <a:srgbClr val="00B050"/>
                </a:solidFill>
              </a:rPr>
              <a:t>Intraventricular (aka with an EVD)</a:t>
            </a:r>
          </a:p>
          <a:p>
            <a:pPr marL="742950" lvl="1" indent="-285750">
              <a:buFont typeface="Arial" panose="020B0604020202020204" pitchFamily="34" charset="0"/>
              <a:buChar char="•"/>
            </a:pPr>
            <a:r>
              <a:rPr lang="en-US" sz="2000" b="1" dirty="0">
                <a:solidFill>
                  <a:srgbClr val="00B050"/>
                </a:solidFill>
              </a:rPr>
              <a:t>Diagnostic AND therapeutic</a:t>
            </a:r>
          </a:p>
          <a:p>
            <a:pPr marL="742950" lvl="1" indent="-285750">
              <a:buFont typeface="Arial" panose="020B0604020202020204" pitchFamily="34" charset="0"/>
              <a:buChar char="•"/>
            </a:pPr>
            <a:r>
              <a:rPr lang="en-US" sz="2000" b="1" dirty="0">
                <a:solidFill>
                  <a:srgbClr val="00B050"/>
                </a:solidFill>
              </a:rPr>
              <a:t>Routinely used across multiple pathologies</a:t>
            </a:r>
          </a:p>
        </p:txBody>
      </p:sp>
    </p:spTree>
    <p:extLst>
      <p:ext uri="{BB962C8B-B14F-4D97-AF65-F5344CB8AC3E}">
        <p14:creationId xmlns:p14="http://schemas.microsoft.com/office/powerpoint/2010/main" val="3322960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74C"/>
        </a:solidFill>
        <a:effectLst/>
      </p:bgPr>
    </p:bg>
    <p:spTree>
      <p:nvGrpSpPr>
        <p:cNvPr id="1" name="">
          <a:extLst>
            <a:ext uri="{FF2B5EF4-FFF2-40B4-BE49-F238E27FC236}">
              <a16:creationId xmlns:a16="http://schemas.microsoft.com/office/drawing/2014/main" id="{99331C63-A389-31BA-2752-DF5590314C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D12E9D-937D-2A10-D977-9ADC4F7D0611}"/>
              </a:ext>
            </a:extLst>
          </p:cNvPr>
          <p:cNvSpPr>
            <a:spLocks noGrp="1"/>
          </p:cNvSpPr>
          <p:nvPr>
            <p:ph type="title"/>
          </p:nvPr>
        </p:nvSpPr>
        <p:spPr/>
        <p:txBody>
          <a:bodyPr/>
          <a:lstStyle/>
          <a:p>
            <a:r>
              <a:rPr lang="en-US" dirty="0">
                <a:solidFill>
                  <a:srgbClr val="FFCB05"/>
                </a:solidFill>
                <a:latin typeface="Calibri" panose="020F0502020204030204" pitchFamily="34" charset="0"/>
                <a:cs typeface="Calibri" panose="020F0502020204030204" pitchFamily="34" charset="0"/>
              </a:rPr>
              <a:t>How do we pick which method?</a:t>
            </a:r>
          </a:p>
        </p:txBody>
      </p:sp>
      <p:sp>
        <p:nvSpPr>
          <p:cNvPr id="3" name="Content Placeholder 2">
            <a:extLst>
              <a:ext uri="{FF2B5EF4-FFF2-40B4-BE49-F238E27FC236}">
                <a16:creationId xmlns:a16="http://schemas.microsoft.com/office/drawing/2014/main" id="{61FD7B50-17A5-421C-BA61-A6C859D9B98B}"/>
              </a:ext>
            </a:extLst>
          </p:cNvPr>
          <p:cNvSpPr>
            <a:spLocks noGrp="1"/>
          </p:cNvSpPr>
          <p:nvPr>
            <p:ph idx="1"/>
          </p:nvPr>
        </p:nvSpPr>
        <p:spPr/>
        <p:txBody>
          <a:bodyPr>
            <a:normAutofit/>
          </a:bodyPr>
          <a:lstStyle/>
          <a:p>
            <a:r>
              <a:rPr lang="en-US" dirty="0">
                <a:solidFill>
                  <a:schemeClr val="bg1"/>
                </a:solidFill>
                <a:latin typeface="Calibri" panose="020F0502020204030204" pitchFamily="34" charset="0"/>
                <a:cs typeface="Calibri" panose="020F0502020204030204" pitchFamily="34" charset="0"/>
              </a:rPr>
              <a:t>Depends on whether we also need some therapeutic value</a:t>
            </a:r>
          </a:p>
          <a:p>
            <a:pPr lvl="1"/>
            <a:r>
              <a:rPr lang="en-US" dirty="0">
                <a:solidFill>
                  <a:schemeClr val="bg1"/>
                </a:solidFill>
                <a:latin typeface="Calibri" panose="020F0502020204030204" pitchFamily="34" charset="0"/>
                <a:cs typeface="Calibri" panose="020F0502020204030204" pitchFamily="34" charset="0"/>
              </a:rPr>
              <a:t>CSF drainage can be very important (think about Monro Kellie), and only an external ventricular drain (EVD) can accomplish this</a:t>
            </a:r>
          </a:p>
          <a:p>
            <a:r>
              <a:rPr lang="en-US" dirty="0">
                <a:solidFill>
                  <a:schemeClr val="bg1"/>
                </a:solidFill>
                <a:latin typeface="Calibri" panose="020F0502020204030204" pitchFamily="34" charset="0"/>
                <a:cs typeface="Calibri" panose="020F0502020204030204" pitchFamily="34" charset="0"/>
              </a:rPr>
              <a:t>For severe TBI, standard of care is to monitor ICPs (see separate talk on TBI), whether with an intraparenchymal monitor or EVD</a:t>
            </a:r>
          </a:p>
          <a:p>
            <a:pPr lvl="1"/>
            <a:r>
              <a:rPr lang="en-US" dirty="0">
                <a:solidFill>
                  <a:schemeClr val="bg1"/>
                </a:solidFill>
                <a:latin typeface="Calibri" panose="020F0502020204030204" pitchFamily="34" charset="0"/>
                <a:cs typeface="Calibri" panose="020F0502020204030204" pitchFamily="34" charset="0"/>
              </a:rPr>
              <a:t>BOOST-3 trial (brain tissue oxygenation + ICP monitoring vs. ICP monitoring alone) is assessing whether management based on PbtO2 in addition to standard of care will improve 6-month functional outcome; simultaneous EVD placement is also allowed</a:t>
            </a:r>
          </a:p>
          <a:p>
            <a:r>
              <a:rPr lang="en-US" dirty="0">
                <a:solidFill>
                  <a:schemeClr val="bg1"/>
                </a:solidFill>
                <a:latin typeface="Calibri" panose="020F0502020204030204" pitchFamily="34" charset="0"/>
                <a:cs typeface="Calibri" panose="020F0502020204030204" pitchFamily="34" charset="0"/>
              </a:rPr>
              <a:t>Both can be done at the bedside with a small burr hole</a:t>
            </a:r>
          </a:p>
        </p:txBody>
      </p:sp>
    </p:spTree>
    <p:extLst>
      <p:ext uri="{BB962C8B-B14F-4D97-AF65-F5344CB8AC3E}">
        <p14:creationId xmlns:p14="http://schemas.microsoft.com/office/powerpoint/2010/main" val="1351112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74C"/>
        </a:solidFill>
        <a:effectLst/>
      </p:bgPr>
    </p:bg>
    <p:spTree>
      <p:nvGrpSpPr>
        <p:cNvPr id="1" name="">
          <a:extLst>
            <a:ext uri="{FF2B5EF4-FFF2-40B4-BE49-F238E27FC236}">
              <a16:creationId xmlns:a16="http://schemas.microsoft.com/office/drawing/2014/main" id="{58DDF603-3D32-46C5-8441-07FDF0016A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5D881F-CC28-B816-4D32-7F55A9AF1B5F}"/>
              </a:ext>
            </a:extLst>
          </p:cNvPr>
          <p:cNvSpPr>
            <a:spLocks noGrp="1"/>
          </p:cNvSpPr>
          <p:nvPr>
            <p:ph type="title"/>
          </p:nvPr>
        </p:nvSpPr>
        <p:spPr/>
        <p:txBody>
          <a:bodyPr/>
          <a:lstStyle/>
          <a:p>
            <a:r>
              <a:rPr lang="en-US" dirty="0">
                <a:solidFill>
                  <a:srgbClr val="FFCB05"/>
                </a:solidFill>
                <a:latin typeface="Calibri" panose="020F0502020204030204" pitchFamily="34" charset="0"/>
                <a:cs typeface="Calibri" panose="020F0502020204030204" pitchFamily="34" charset="0"/>
              </a:rPr>
              <a:t>How does ICP monitoring work?</a:t>
            </a:r>
          </a:p>
        </p:txBody>
      </p:sp>
      <p:sp>
        <p:nvSpPr>
          <p:cNvPr id="3" name="Content Placeholder 2">
            <a:extLst>
              <a:ext uri="{FF2B5EF4-FFF2-40B4-BE49-F238E27FC236}">
                <a16:creationId xmlns:a16="http://schemas.microsoft.com/office/drawing/2014/main" id="{BAE1A594-A718-E166-F89A-05305A7A6903}"/>
              </a:ext>
            </a:extLst>
          </p:cNvPr>
          <p:cNvSpPr>
            <a:spLocks noGrp="1"/>
          </p:cNvSpPr>
          <p:nvPr>
            <p:ph idx="1"/>
          </p:nvPr>
        </p:nvSpPr>
        <p:spPr/>
        <p:txBody>
          <a:bodyPr>
            <a:normAutofit/>
          </a:bodyPr>
          <a:lstStyle/>
          <a:p>
            <a:r>
              <a:rPr lang="en-US" dirty="0">
                <a:solidFill>
                  <a:schemeClr val="bg1"/>
                </a:solidFill>
                <a:latin typeface="Calibri" panose="020F0502020204030204" pitchFamily="34" charset="0"/>
                <a:cs typeface="Calibri" panose="020F0502020204030204" pitchFamily="34" charset="0"/>
              </a:rPr>
              <a:t>Intraparenchymal monitor provides continuous ICP measurements (strain gauge sensor)</a:t>
            </a:r>
          </a:p>
          <a:p>
            <a:r>
              <a:rPr lang="en-US" dirty="0">
                <a:solidFill>
                  <a:schemeClr val="bg1"/>
                </a:solidFill>
                <a:latin typeface="Calibri" panose="020F0502020204030204" pitchFamily="34" charset="0"/>
                <a:cs typeface="Calibri" panose="020F0502020204030204" pitchFamily="34" charset="0"/>
              </a:rPr>
              <a:t>EVD can only transduce an ICP when the fluid column (pushed by ventricular fluid) reaches the sensor</a:t>
            </a:r>
          </a:p>
          <a:p>
            <a:pPr lvl="1"/>
            <a:r>
              <a:rPr lang="en-US" dirty="0">
                <a:solidFill>
                  <a:schemeClr val="bg1"/>
                </a:solidFill>
                <a:latin typeface="Calibri" panose="020F0502020204030204" pitchFamily="34" charset="0"/>
                <a:cs typeface="Calibri" panose="020F0502020204030204" pitchFamily="34" charset="0"/>
              </a:rPr>
              <a:t>This can only happen when the system is “clamped” </a:t>
            </a:r>
            <a:r>
              <a:rPr lang="en-US" dirty="0">
                <a:solidFill>
                  <a:schemeClr val="bg1"/>
                </a:solidFill>
                <a:latin typeface="Calibri" panose="020F0502020204030204" pitchFamily="34" charset="0"/>
                <a:cs typeface="Calibri" panose="020F0502020204030204" pitchFamily="34" charset="0"/>
                <a:sym typeface="Wingdings" pitchFamily="2" charset="2"/>
              </a:rPr>
              <a:t> no CSF will drain, but you’ll get a measurement</a:t>
            </a:r>
          </a:p>
          <a:p>
            <a:pPr lvl="1"/>
            <a:r>
              <a:rPr lang="en-US" dirty="0">
                <a:solidFill>
                  <a:schemeClr val="bg1"/>
                </a:solidFill>
                <a:latin typeface="Calibri" panose="020F0502020204030204" pitchFamily="34" charset="0"/>
                <a:cs typeface="Calibri" panose="020F0502020204030204" pitchFamily="34" charset="0"/>
                <a:sym typeface="Wingdings" pitchFamily="2" charset="2"/>
              </a:rPr>
              <a:t>Be careful not to clamp the system for too long if they’re dependent on drainage (don’t stare at the monitor too long!)</a:t>
            </a:r>
          </a:p>
          <a:p>
            <a:pPr lvl="1"/>
            <a:r>
              <a:rPr lang="en-US" dirty="0">
                <a:solidFill>
                  <a:schemeClr val="bg1"/>
                </a:solidFill>
                <a:latin typeface="Calibri" panose="020F0502020204030204" pitchFamily="34" charset="0"/>
                <a:cs typeface="Calibri" panose="020F0502020204030204" pitchFamily="34" charset="0"/>
                <a:sym typeface="Wingdings" pitchFamily="2" charset="2"/>
              </a:rPr>
              <a:t>Most of the time, the EVD will be “open” (no ICP measurement, but will drain whenever ICP exceeds the level at which the EVD setup is set), and nurses will clamp the EVD for a minute every hour to record the value</a:t>
            </a:r>
            <a:endParaRPr lang="en-US"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5453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74C"/>
        </a:solidFill>
        <a:effectLst/>
      </p:bgPr>
    </p:bg>
    <p:spTree>
      <p:nvGrpSpPr>
        <p:cNvPr id="1" name="">
          <a:extLst>
            <a:ext uri="{FF2B5EF4-FFF2-40B4-BE49-F238E27FC236}">
              <a16:creationId xmlns:a16="http://schemas.microsoft.com/office/drawing/2014/main" id="{5F09E554-0710-F750-949B-EB9B13720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68142F-3F84-F380-60D9-8323B13BE675}"/>
              </a:ext>
            </a:extLst>
          </p:cNvPr>
          <p:cNvSpPr>
            <a:spLocks noGrp="1"/>
          </p:cNvSpPr>
          <p:nvPr>
            <p:ph type="title"/>
          </p:nvPr>
        </p:nvSpPr>
        <p:spPr/>
        <p:txBody>
          <a:bodyPr/>
          <a:lstStyle/>
          <a:p>
            <a:r>
              <a:rPr lang="en-US" dirty="0">
                <a:solidFill>
                  <a:srgbClr val="FFCB05"/>
                </a:solidFill>
                <a:latin typeface="Calibri" panose="020F0502020204030204" pitchFamily="34" charset="0"/>
                <a:cs typeface="Calibri" panose="020F0502020204030204" pitchFamily="34" charset="0"/>
              </a:rPr>
              <a:t>What result do we get with ICP monitors?</a:t>
            </a:r>
          </a:p>
        </p:txBody>
      </p:sp>
      <p:sp>
        <p:nvSpPr>
          <p:cNvPr id="3" name="Content Placeholder 2">
            <a:extLst>
              <a:ext uri="{FF2B5EF4-FFF2-40B4-BE49-F238E27FC236}">
                <a16:creationId xmlns:a16="http://schemas.microsoft.com/office/drawing/2014/main" id="{B785E87B-5C87-C8AE-5BD2-C2C202F21370}"/>
              </a:ext>
            </a:extLst>
          </p:cNvPr>
          <p:cNvSpPr>
            <a:spLocks noGrp="1"/>
          </p:cNvSpPr>
          <p:nvPr>
            <p:ph idx="1"/>
          </p:nvPr>
        </p:nvSpPr>
        <p:spPr/>
        <p:txBody>
          <a:bodyPr>
            <a:normAutofit/>
          </a:bodyPr>
          <a:lstStyle/>
          <a:p>
            <a:r>
              <a:rPr lang="en-US" dirty="0">
                <a:solidFill>
                  <a:schemeClr val="bg1"/>
                </a:solidFill>
                <a:latin typeface="Calibri" panose="020F0502020204030204" pitchFamily="34" charset="0"/>
                <a:cs typeface="Calibri" panose="020F0502020204030204" pitchFamily="34" charset="0"/>
              </a:rPr>
              <a:t>Look at the monitor to identify the number, measured in mmHg, but be aware of whether it’s real (if EVD, it needs to be clamped, otherwise it’s an artifactual number)</a:t>
            </a:r>
          </a:p>
          <a:p>
            <a:r>
              <a:rPr lang="en-US" dirty="0">
                <a:solidFill>
                  <a:schemeClr val="bg1"/>
                </a:solidFill>
                <a:latin typeface="Calibri" panose="020F0502020204030204" pitchFamily="34" charset="0"/>
                <a:cs typeface="Calibri" panose="020F0502020204030204" pitchFamily="34" charset="0"/>
              </a:rPr>
              <a:t>A waveform is also shown, and this can provide some information about cerebral compliance</a:t>
            </a:r>
          </a:p>
          <a:p>
            <a:pPr lvl="1"/>
            <a:r>
              <a:rPr lang="en-US" dirty="0">
                <a:solidFill>
                  <a:schemeClr val="bg1"/>
                </a:solidFill>
                <a:latin typeface="Calibri" panose="020F0502020204030204" pitchFamily="34" charset="0"/>
                <a:cs typeface="Calibri" panose="020F0502020204030204" pitchFamily="34" charset="0"/>
              </a:rPr>
              <a:t>Compliance: change in volume over change in pressure</a:t>
            </a:r>
          </a:p>
        </p:txBody>
      </p:sp>
    </p:spTree>
    <p:extLst>
      <p:ext uri="{BB962C8B-B14F-4D97-AF65-F5344CB8AC3E}">
        <p14:creationId xmlns:p14="http://schemas.microsoft.com/office/powerpoint/2010/main" val="3828323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74C"/>
        </a:solidFill>
        <a:effectLst/>
      </p:bgPr>
    </p:bg>
    <p:spTree>
      <p:nvGrpSpPr>
        <p:cNvPr id="1" name="">
          <a:extLst>
            <a:ext uri="{FF2B5EF4-FFF2-40B4-BE49-F238E27FC236}">
              <a16:creationId xmlns:a16="http://schemas.microsoft.com/office/drawing/2014/main" id="{4A297740-B50F-4713-95CA-DA65CF71F2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6D7EFB-10E8-A7EB-3BFB-F231A0749797}"/>
              </a:ext>
            </a:extLst>
          </p:cNvPr>
          <p:cNvSpPr>
            <a:spLocks noGrp="1"/>
          </p:cNvSpPr>
          <p:nvPr>
            <p:ph type="title"/>
          </p:nvPr>
        </p:nvSpPr>
        <p:spPr/>
        <p:txBody>
          <a:bodyPr/>
          <a:lstStyle/>
          <a:p>
            <a:r>
              <a:rPr lang="en-US" dirty="0">
                <a:solidFill>
                  <a:srgbClr val="FFCB05"/>
                </a:solidFill>
                <a:latin typeface="Calibri" panose="020F0502020204030204" pitchFamily="34" charset="0"/>
                <a:cs typeface="Calibri" panose="020F0502020204030204" pitchFamily="34" charset="0"/>
              </a:rPr>
              <a:t>What result do we get with ICP monitors?</a:t>
            </a:r>
          </a:p>
        </p:txBody>
      </p:sp>
      <p:sp>
        <p:nvSpPr>
          <p:cNvPr id="3" name="Content Placeholder 2">
            <a:extLst>
              <a:ext uri="{FF2B5EF4-FFF2-40B4-BE49-F238E27FC236}">
                <a16:creationId xmlns:a16="http://schemas.microsoft.com/office/drawing/2014/main" id="{A17FE1CF-23AE-F23E-6819-92571C9C9DEE}"/>
              </a:ext>
            </a:extLst>
          </p:cNvPr>
          <p:cNvSpPr>
            <a:spLocks noGrp="1"/>
          </p:cNvSpPr>
          <p:nvPr>
            <p:ph idx="1"/>
          </p:nvPr>
        </p:nvSpPr>
        <p:spPr/>
        <p:txBody>
          <a:bodyPr>
            <a:normAutofit/>
          </a:bodyPr>
          <a:lstStyle/>
          <a:p>
            <a:r>
              <a:rPr lang="en-US" dirty="0">
                <a:solidFill>
                  <a:schemeClr val="bg1"/>
                </a:solidFill>
                <a:latin typeface="Calibri" panose="020F0502020204030204" pitchFamily="34" charset="0"/>
                <a:cs typeface="Calibri" panose="020F0502020204030204" pitchFamily="34" charset="0"/>
              </a:rPr>
              <a:t>ICP waveform:</a:t>
            </a:r>
          </a:p>
          <a:p>
            <a:pPr lvl="1"/>
            <a:r>
              <a:rPr lang="en-US" dirty="0">
                <a:solidFill>
                  <a:schemeClr val="bg1"/>
                </a:solidFill>
                <a:latin typeface="Calibri" panose="020F0502020204030204" pitchFamily="34" charset="0"/>
                <a:cs typeface="Calibri" panose="020F0502020204030204" pitchFamily="34" charset="0"/>
              </a:rPr>
              <a:t>P1: influx of arterial blood (this is the first peak on a normal arterial line tracing)</a:t>
            </a:r>
          </a:p>
          <a:p>
            <a:pPr lvl="1"/>
            <a:r>
              <a:rPr lang="en-US" dirty="0">
                <a:solidFill>
                  <a:schemeClr val="bg1"/>
                </a:solidFill>
                <a:latin typeface="Calibri" panose="020F0502020204030204" pitchFamily="34" charset="0"/>
                <a:cs typeface="Calibri" panose="020F0502020204030204" pitchFamily="34" charset="0"/>
              </a:rPr>
              <a:t>P2: reverberation of this pressure across the parenchyma; result of their compliance</a:t>
            </a:r>
          </a:p>
          <a:p>
            <a:pPr lvl="1"/>
            <a:r>
              <a:rPr lang="en-US" dirty="0">
                <a:solidFill>
                  <a:schemeClr val="bg1"/>
                </a:solidFill>
                <a:latin typeface="Calibri" panose="020F0502020204030204" pitchFamily="34" charset="0"/>
                <a:cs typeface="Calibri" panose="020F0502020204030204" pitchFamily="34" charset="0"/>
              </a:rPr>
              <a:t>P3: dicrotic wave, caused by sudden closure of the aortic valve</a:t>
            </a:r>
          </a:p>
          <a:p>
            <a:pPr lvl="1"/>
            <a:r>
              <a:rPr lang="en-US" dirty="0">
                <a:solidFill>
                  <a:schemeClr val="bg1"/>
                </a:solidFill>
                <a:latin typeface="Calibri" panose="020F0502020204030204" pitchFamily="34" charset="0"/>
                <a:cs typeface="Calibri" panose="020F0502020204030204" pitchFamily="34" charset="0"/>
              </a:rPr>
              <a:t>Normal: P1 &gt; P2 &gt; P3</a:t>
            </a:r>
          </a:p>
          <a:p>
            <a:pPr lvl="1"/>
            <a:r>
              <a:rPr lang="en-US" dirty="0">
                <a:solidFill>
                  <a:schemeClr val="bg1"/>
                </a:solidFill>
                <a:latin typeface="Calibri" panose="020F0502020204030204" pitchFamily="34" charset="0"/>
                <a:cs typeface="Calibri" panose="020F0502020204030204" pitchFamily="34" charset="0"/>
              </a:rPr>
              <a:t>Impaired compliance: P2 &gt; P1 and P3</a:t>
            </a:r>
          </a:p>
          <a:p>
            <a:pPr marL="457200" lvl="1" indent="0">
              <a:buNone/>
            </a:pPr>
            <a:r>
              <a:rPr lang="en-US" dirty="0">
                <a:solidFill>
                  <a:schemeClr val="bg1"/>
                </a:solidFill>
                <a:latin typeface="Calibri" panose="020F0502020204030204" pitchFamily="34" charset="0"/>
                <a:cs typeface="Calibri" panose="020F0502020204030204" pitchFamily="34" charset="0"/>
              </a:rPr>
              <a:t>   (shown here)</a:t>
            </a:r>
          </a:p>
        </p:txBody>
      </p:sp>
      <p:pic>
        <p:nvPicPr>
          <p:cNvPr id="4" name="Picture 3">
            <a:extLst>
              <a:ext uri="{FF2B5EF4-FFF2-40B4-BE49-F238E27FC236}">
                <a16:creationId xmlns:a16="http://schemas.microsoft.com/office/drawing/2014/main" id="{A58B4F1E-D471-D0AA-9E7E-339ACA15B9E5}"/>
              </a:ext>
            </a:extLst>
          </p:cNvPr>
          <p:cNvPicPr>
            <a:picLocks noChangeAspect="1"/>
          </p:cNvPicPr>
          <p:nvPr/>
        </p:nvPicPr>
        <p:blipFill>
          <a:blip r:embed="rId2"/>
          <a:stretch>
            <a:fillRect/>
          </a:stretch>
        </p:blipFill>
        <p:spPr>
          <a:xfrm>
            <a:off x="7181714" y="4319081"/>
            <a:ext cx="4867614" cy="2433807"/>
          </a:xfrm>
          <a:prstGeom prst="rect">
            <a:avLst/>
          </a:prstGeom>
        </p:spPr>
      </p:pic>
    </p:spTree>
    <p:extLst>
      <p:ext uri="{BB962C8B-B14F-4D97-AF65-F5344CB8AC3E}">
        <p14:creationId xmlns:p14="http://schemas.microsoft.com/office/powerpoint/2010/main" val="2164002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74C"/>
        </a:solidFill>
        <a:effectLst/>
      </p:bgPr>
    </p:bg>
    <p:spTree>
      <p:nvGrpSpPr>
        <p:cNvPr id="1" name="">
          <a:extLst>
            <a:ext uri="{FF2B5EF4-FFF2-40B4-BE49-F238E27FC236}">
              <a16:creationId xmlns:a16="http://schemas.microsoft.com/office/drawing/2014/main" id="{81E735C2-2C9F-C1ED-998C-415313C653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E63455-E71F-3055-1584-02D5A01DD457}"/>
              </a:ext>
            </a:extLst>
          </p:cNvPr>
          <p:cNvSpPr>
            <a:spLocks noGrp="1"/>
          </p:cNvSpPr>
          <p:nvPr>
            <p:ph type="title"/>
          </p:nvPr>
        </p:nvSpPr>
        <p:spPr>
          <a:xfrm>
            <a:off x="838200" y="570534"/>
            <a:ext cx="10515600" cy="464496"/>
          </a:xfrm>
        </p:spPr>
        <p:txBody>
          <a:bodyPr>
            <a:normAutofit fontScale="90000"/>
          </a:bodyPr>
          <a:lstStyle/>
          <a:p>
            <a:r>
              <a:rPr lang="en-US" dirty="0">
                <a:solidFill>
                  <a:srgbClr val="FFCB05"/>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9E41A61F-AA42-0BDB-4662-8C209992A601}"/>
              </a:ext>
            </a:extLst>
          </p:cNvPr>
          <p:cNvSpPr>
            <a:spLocks noGrp="1"/>
          </p:cNvSpPr>
          <p:nvPr>
            <p:ph idx="1"/>
          </p:nvPr>
        </p:nvSpPr>
        <p:spPr>
          <a:xfrm>
            <a:off x="838200" y="1358348"/>
            <a:ext cx="10515600" cy="5266510"/>
          </a:xfrm>
        </p:spPr>
        <p:txBody>
          <a:bodyPr>
            <a:normAutofit/>
          </a:bodyPr>
          <a:lstStyle/>
          <a:p>
            <a:pPr>
              <a:lnSpc>
                <a:spcPct val="100000"/>
              </a:lnSpc>
              <a:spcBef>
                <a:spcPts val="0"/>
              </a:spcBef>
            </a:pPr>
            <a:r>
              <a:rPr lang="en-US" sz="1200" dirty="0">
                <a:solidFill>
                  <a:schemeClr val="bg1"/>
                </a:solidFill>
                <a:latin typeface="Calibri" panose="020F0502020204030204" pitchFamily="34" charset="0"/>
                <a:cs typeface="Calibri" panose="020F0502020204030204" pitchFamily="34" charset="0"/>
              </a:rPr>
              <a:t>Morrison C, Bhalla P, Tran DS, </a:t>
            </a:r>
            <a:r>
              <a:rPr lang="en-US" sz="1200" dirty="0" err="1">
                <a:solidFill>
                  <a:schemeClr val="bg1"/>
                </a:solidFill>
                <a:latin typeface="Calibri" panose="020F0502020204030204" pitchFamily="34" charset="0"/>
                <a:cs typeface="Calibri" panose="020F0502020204030204" pitchFamily="34" charset="0"/>
              </a:rPr>
              <a:t>Ruzas</a:t>
            </a:r>
            <a:r>
              <a:rPr lang="en-US" sz="1200" dirty="0">
                <a:solidFill>
                  <a:schemeClr val="bg1"/>
                </a:solidFill>
                <a:latin typeface="Calibri" panose="020F0502020204030204" pitchFamily="34" charset="0"/>
                <a:cs typeface="Calibri" panose="020F0502020204030204" pitchFamily="34" charset="0"/>
              </a:rPr>
              <a:t> CM, Qualls S. Intracranial Hypertension and Herniation. ENLS Version 5.0 (updated 01 Aug 2023).</a:t>
            </a:r>
          </a:p>
        </p:txBody>
      </p:sp>
    </p:spTree>
    <p:extLst>
      <p:ext uri="{BB962C8B-B14F-4D97-AF65-F5344CB8AC3E}">
        <p14:creationId xmlns:p14="http://schemas.microsoft.com/office/powerpoint/2010/main" val="9612287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1056</TotalTime>
  <Words>619</Words>
  <Application>Microsoft Macintosh PowerPoint</Application>
  <PresentationFormat>Widescreen</PresentationFormat>
  <Paragraphs>55</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Calibri</vt:lpstr>
      <vt:lpstr>Office Theme</vt:lpstr>
      <vt:lpstr>Basics of ICP Monitoring</vt:lpstr>
      <vt:lpstr>Disclosures</vt:lpstr>
      <vt:lpstr>What is ICP?</vt:lpstr>
      <vt:lpstr>Where can we measure ICP?</vt:lpstr>
      <vt:lpstr>How do we pick which method?</vt:lpstr>
      <vt:lpstr>How does ICP monitoring work?</vt:lpstr>
      <vt:lpstr>What result do we get with ICP monitors?</vt:lpstr>
      <vt:lpstr>What result do we get with ICP monitors?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Andrew Nguyen</dc:creator>
  <cp:lastModifiedBy>Andrew Nguyen</cp:lastModifiedBy>
  <cp:revision>120</cp:revision>
  <dcterms:created xsi:type="dcterms:W3CDTF">2024-08-08T16:39:13Z</dcterms:created>
  <dcterms:modified xsi:type="dcterms:W3CDTF">2025-02-04T16:21:14Z</dcterms:modified>
</cp:coreProperties>
</file>